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 Bold" panose="020B0604020202020204" charset="0"/>
      <p:bold r:id="rId13"/>
    </p:embeddedFont>
    <p:embeddedFont>
      <p:font typeface="Merriweather Light" panose="00000400000000000000" pitchFamily="2" charset="0"/>
      <p:regular r:id="rId14"/>
      <p:italic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1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Modernization of Payment Reporting Systems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93020" y="5457524"/>
            <a:ext cx="7657192" cy="2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raw transaction data into intelligent, real-time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business insights through advanced machine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and automation</a:t>
            </a:r>
            <a:endParaRPr lang="en-US" sz="175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0EFF1-EE80-9E90-130C-96B5032A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27" y="1582165"/>
            <a:ext cx="7271267" cy="48475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C53EFAF-D70B-7EA0-A6FC-12736BB89164}"/>
              </a:ext>
            </a:extLst>
          </p:cNvPr>
          <p:cNvSpPr/>
          <p:nvPr/>
        </p:nvSpPr>
        <p:spPr>
          <a:xfrm>
            <a:off x="12837695" y="7724274"/>
            <a:ext cx="1684421" cy="4090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16387" y="2685931"/>
            <a:ext cx="986195" cy="330756"/>
          </a:xfrm>
          <a:prstGeom prst="roundRect">
            <a:avLst>
              <a:gd name="adj" fmla="val 1789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21995" y="2738676"/>
            <a:ext cx="77497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 STEPS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6387" y="3087053"/>
            <a:ext cx="4403288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6387" y="3901559"/>
            <a:ext cx="6076593" cy="759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Questions?</a:t>
            </a:r>
            <a:endParaRPr lang="en-US" sz="4750" dirty="0"/>
          </a:p>
        </p:txBody>
      </p:sp>
      <p:sp>
        <p:nvSpPr>
          <p:cNvPr id="7" name="Text 4"/>
          <p:cNvSpPr/>
          <p:nvPr/>
        </p:nvSpPr>
        <p:spPr>
          <a:xfrm>
            <a:off x="616387" y="4925378"/>
            <a:ext cx="13397627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We're transforming payment reporting from static spreadsheets to intelligent, real-time business intelligence. Our AI-powered platform reduces manual work, enables data-driven decisions, and delivers a future-ready financial reporting system that scales with your growth.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6387" y="5686901"/>
            <a:ext cx="6610707" cy="2059662"/>
          </a:xfrm>
          <a:prstGeom prst="roundRect">
            <a:avLst>
              <a:gd name="adj" fmla="val 35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00100" y="5870615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Roadmap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00100" y="6251377"/>
            <a:ext cx="624328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Voice-based report queries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00100" y="6594634"/>
            <a:ext cx="624328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Blockchain audit transparency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00100" y="6937891"/>
            <a:ext cx="624328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fraud prediction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00100" y="7281148"/>
            <a:ext cx="624328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Multi-language support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403187" y="5686901"/>
            <a:ext cx="6610826" cy="2059662"/>
          </a:xfrm>
          <a:prstGeom prst="roundRect">
            <a:avLst>
              <a:gd name="adj" fmla="val 35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586901" y="5870615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Ready for Demo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86901" y="6251377"/>
            <a:ext cx="624339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our live platform processing real transaction data, generating intelligent reports, and detecting anomalies in real-time.</a:t>
            </a:r>
            <a:endParaRPr lang="en-US" sz="1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98FF2-AE5C-9AC7-B70C-AD801EDC3E86}"/>
              </a:ext>
            </a:extLst>
          </p:cNvPr>
          <p:cNvSpPr/>
          <p:nvPr/>
        </p:nvSpPr>
        <p:spPr>
          <a:xfrm>
            <a:off x="12789568" y="7746563"/>
            <a:ext cx="1840832" cy="3988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8284" y="438626"/>
            <a:ext cx="1527096" cy="299680"/>
          </a:xfrm>
          <a:prstGeom prst="roundRect">
            <a:avLst>
              <a:gd name="adj" fmla="val 17887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653891" y="486370"/>
            <a:ext cx="133588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STATEMENT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58284" y="802005"/>
            <a:ext cx="8212931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Current Challenges in Payment Reporting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558284" y="1683187"/>
            <a:ext cx="7952661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payment reporting systems are failing to meet the demands of modern fintech operations. Organizations struggle with manual processes, delayed insights, and mounting operational inefficiencies that directly impact decision-making speed and accuracy.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58284" y="2628424"/>
            <a:ext cx="3896558" cy="1539002"/>
          </a:xfrm>
          <a:prstGeom prst="roundRect">
            <a:avLst>
              <a:gd name="adj" fmla="val 7130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535424" y="2628424"/>
            <a:ext cx="91440" cy="1539002"/>
          </a:xfrm>
          <a:prstGeom prst="roundRect">
            <a:avLst>
              <a:gd name="adj" fmla="val 7327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809149" y="2810708"/>
            <a:ext cx="2798326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Manual &amp; Delayed Processes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09149" y="3219331"/>
            <a:ext cx="3463409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generation requires hours or days, preventing timely responses to critical payment issues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4614267" y="2628424"/>
            <a:ext cx="3896678" cy="1539002"/>
          </a:xfrm>
          <a:prstGeom prst="roundRect">
            <a:avLst>
              <a:gd name="adj" fmla="val 7130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4591407" y="2628424"/>
            <a:ext cx="91440" cy="1539002"/>
          </a:xfrm>
          <a:prstGeom prst="roundRect">
            <a:avLst>
              <a:gd name="adj" fmla="val 7327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4865132" y="2810708"/>
            <a:ext cx="2742247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Unstructured Data Overload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865132" y="3219331"/>
            <a:ext cx="3463528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Massive transaction volumes overwhelm existing systems, making analysis nearly impossible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558284" y="4326850"/>
            <a:ext cx="3896558" cy="1283732"/>
          </a:xfrm>
          <a:prstGeom prst="roundRect">
            <a:avLst>
              <a:gd name="adj" fmla="val 8548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535424" y="4326850"/>
            <a:ext cx="91440" cy="1283732"/>
          </a:xfrm>
          <a:prstGeom prst="roundRect">
            <a:avLst>
              <a:gd name="adj" fmla="val 7327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09149" y="4509135"/>
            <a:ext cx="246614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Compliance &amp; Audit Gaps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09149" y="4917757"/>
            <a:ext cx="346340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 tracking and reconciliation create regulatory risks and audit challenges</a:t>
            </a:r>
            <a:endParaRPr lang="en-US" sz="1250" dirty="0"/>
          </a:p>
        </p:txBody>
      </p:sp>
      <p:pic>
        <p:nvPicPr>
          <p:cNvPr id="18" name="Picture 17" descr="aba79a3b-1c0b-452c-b6ff-dc5781250fc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48" y="4433480"/>
            <a:ext cx="8501805" cy="33244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3DFBF4-BE4C-0A21-D089-C6CCE171E1A4}"/>
              </a:ext>
            </a:extLst>
          </p:cNvPr>
          <p:cNvSpPr/>
          <p:nvPr/>
        </p:nvSpPr>
        <p:spPr>
          <a:xfrm>
            <a:off x="12873789" y="7757961"/>
            <a:ext cx="1648327" cy="387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954197" y="367546"/>
            <a:ext cx="810577" cy="250984"/>
          </a:xfrm>
          <a:prstGeom prst="roundRect">
            <a:avLst>
              <a:gd name="adj" fmla="val 17895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034326" y="407551"/>
            <a:ext cx="65031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GAP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5954197" y="671989"/>
            <a:ext cx="6109097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Modernization Is Essential Now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5954197" y="1423749"/>
            <a:ext cx="344614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Limitations of Traditional Systems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954197" y="1807964"/>
            <a:ext cx="39412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Rule-based, non-adaptive processing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54197" y="2068473"/>
            <a:ext cx="39412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predictive capabilities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954197" y="2328982"/>
            <a:ext cx="39412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scalability with growing transaction volumes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54197" y="2589490"/>
            <a:ext cx="39412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reporting formats (CSV/PDF only)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954197" y="2849999"/>
            <a:ext cx="39412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real-time visibility into payment flows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0229017" y="1423749"/>
            <a:ext cx="316551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Modern Business Requirements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229017" y="1824752"/>
            <a:ext cx="3941207" cy="1373148"/>
          </a:xfrm>
          <a:prstGeom prst="roundRect">
            <a:avLst>
              <a:gd name="adj" fmla="val 40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10370225" y="1965960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477" y="2076212"/>
            <a:ext cx="180380" cy="18038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370225" y="2500551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10370225" y="2842855"/>
            <a:ext cx="365879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insights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10229017" y="3331488"/>
            <a:ext cx="3941207" cy="1373148"/>
          </a:xfrm>
          <a:prstGeom prst="roundRect">
            <a:avLst>
              <a:gd name="adj" fmla="val 40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10370225" y="3472696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477" y="3582948"/>
            <a:ext cx="180380" cy="18038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370225" y="4007287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Intelligent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10370225" y="4349591"/>
            <a:ext cx="365879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</a:t>
            </a:r>
            <a:endParaRPr lang="en-US" sz="1050" dirty="0"/>
          </a:p>
        </p:txBody>
      </p:sp>
      <p:sp>
        <p:nvSpPr>
          <p:cNvPr id="23" name="Shape 18"/>
          <p:cNvSpPr/>
          <p:nvPr/>
        </p:nvSpPr>
        <p:spPr>
          <a:xfrm>
            <a:off x="10229017" y="4838224"/>
            <a:ext cx="3941207" cy="1373148"/>
          </a:xfrm>
          <a:prstGeom prst="roundRect">
            <a:avLst>
              <a:gd name="adj" fmla="val 40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10370225" y="4979432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0477" y="5089684"/>
            <a:ext cx="180380" cy="18038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370225" y="5514023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Automated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10370225" y="5856327"/>
            <a:ext cx="365879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manual work</a:t>
            </a:r>
            <a:endParaRPr lang="en-US" sz="1050" dirty="0"/>
          </a:p>
        </p:txBody>
      </p:sp>
      <p:sp>
        <p:nvSpPr>
          <p:cNvPr id="28" name="Shape 22"/>
          <p:cNvSpPr/>
          <p:nvPr/>
        </p:nvSpPr>
        <p:spPr>
          <a:xfrm>
            <a:off x="10229017" y="6344960"/>
            <a:ext cx="3941207" cy="1373148"/>
          </a:xfrm>
          <a:prstGeom prst="roundRect">
            <a:avLst>
              <a:gd name="adj" fmla="val 40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10370225" y="6486168"/>
            <a:ext cx="401003" cy="401003"/>
          </a:xfrm>
          <a:prstGeom prst="roundRect">
            <a:avLst>
              <a:gd name="adj" fmla="val 22800542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0477" y="6596420"/>
            <a:ext cx="180380" cy="18038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10370225" y="7020758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Scalable</a:t>
            </a:r>
            <a:endParaRPr lang="en-US" sz="1300" dirty="0"/>
          </a:p>
        </p:txBody>
      </p:sp>
      <p:sp>
        <p:nvSpPr>
          <p:cNvPr id="32" name="Text 25"/>
          <p:cNvSpPr/>
          <p:nvPr/>
        </p:nvSpPr>
        <p:spPr>
          <a:xfrm>
            <a:off x="10370225" y="7363063"/>
            <a:ext cx="365879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billions</a:t>
            </a:r>
            <a:endParaRPr lang="en-US" sz="1050" dirty="0"/>
          </a:p>
        </p:txBody>
      </p:sp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27671-9E75-0D14-610C-CFF3BFD9F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02" y="3037291"/>
            <a:ext cx="5789746" cy="4584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D8D3B7-9403-44D5-7216-5734F4FD7917}"/>
              </a:ext>
            </a:extLst>
          </p:cNvPr>
          <p:cNvSpPr/>
          <p:nvPr/>
        </p:nvSpPr>
        <p:spPr>
          <a:xfrm>
            <a:off x="12861758" y="7718108"/>
            <a:ext cx="1672389" cy="4152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30317" y="517327"/>
            <a:ext cx="1486138" cy="338376"/>
          </a:xfrm>
          <a:prstGeom prst="roundRect">
            <a:avLst>
              <a:gd name="adj" fmla="val 1788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307" y="614482"/>
            <a:ext cx="144066" cy="144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405" y="571262"/>
            <a:ext cx="105406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0317" y="927735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Payment Reporting Platform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30317" y="2323386"/>
            <a:ext cx="7883366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built an intelligent system that uses advanced AI and machine learning to transform raw payment data into actionable business intelligence, delivering real-time insights that drive smarter financial decisions.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7" y="3390305"/>
            <a:ext cx="900470" cy="10804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0809" y="3570327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Ingest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10809" y="3959662"/>
            <a:ext cx="68028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collect transaction data from multiple sources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7" y="4470797"/>
            <a:ext cx="900470" cy="10804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10809" y="4650819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Analyze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710809" y="5040154"/>
            <a:ext cx="68028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models detect patterns, anomalies, and trends in milliseconds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17" y="5551289"/>
            <a:ext cx="900470" cy="108049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10809" y="5731312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Generate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710809" y="6120646"/>
            <a:ext cx="68028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intelligent, natural language reports with visual insights</a:t>
            </a:r>
            <a:endParaRPr lang="en-US" sz="14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17" y="6631781"/>
            <a:ext cx="900470" cy="108049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710809" y="6811804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Alert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1710809" y="7201138"/>
            <a:ext cx="68028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Proactively notify stakeholders of critical events and predictions</a:t>
            </a:r>
            <a:endParaRPr lang="en-US" sz="1400" dirty="0"/>
          </a:p>
        </p:txBody>
      </p:sp>
      <p:pic>
        <p:nvPicPr>
          <p:cNvPr id="25" name="Picture 24" descr="53d3a0af-baf5-41e3-a6a5-9b7553b2a1a6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3526" y="163629"/>
            <a:ext cx="5050471" cy="7860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83A28F-E56E-395B-61DB-26866C305CCA}"/>
              </a:ext>
            </a:extLst>
          </p:cNvPr>
          <p:cNvSpPr/>
          <p:nvPr/>
        </p:nvSpPr>
        <p:spPr>
          <a:xfrm>
            <a:off x="12861759" y="7712272"/>
            <a:ext cx="1660358" cy="5173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1331"/>
            <a:ext cx="2563297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1189315"/>
            <a:ext cx="22911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ARCHITECTURE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38300"/>
            <a:ext cx="8445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04228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93790" y="3216592"/>
            <a:ext cx="31191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Payment Data Sources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70701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Banks, UPI, credit cards, digital wallets, and payment gateways stream transaction data in real-time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04228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216962" y="3216592"/>
            <a:ext cx="2915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Ingestion Layer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370701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ingestion pipeline handles millions of transactions per second with data validation and normalization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04228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9640133" y="3216592"/>
            <a:ext cx="3546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AI/ML Processing Engine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370701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machine learning models classify, analyze, and extract insights from transaction patterns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547598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93790" y="5721906"/>
            <a:ext cx="4665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Reporting &amp; Analytics Dashboard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visualization platform with natural language querying and customizable report generation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28548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547598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428548" y="5721906"/>
            <a:ext cx="309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Export &amp; Alert System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28548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distribution of reports via PDF, CSV, email, and API with intelligent alerting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20AE6-B56A-4C5A-A0E0-14C122B6F6CD}"/>
              </a:ext>
            </a:extLst>
          </p:cNvPr>
          <p:cNvSpPr/>
          <p:nvPr/>
        </p:nvSpPr>
        <p:spPr>
          <a:xfrm>
            <a:off x="12789568" y="7712242"/>
            <a:ext cx="1744579" cy="4427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26231"/>
            <a:ext cx="839272" cy="213003"/>
          </a:xfrm>
          <a:prstGeom prst="roundRect">
            <a:avLst>
              <a:gd name="adj" fmla="val 1789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464820" y="360164"/>
            <a:ext cx="703302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TECHNOLOGY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96835" y="584597"/>
            <a:ext cx="5083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&amp; Machine Learning Components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96835" y="7438311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leverages multiple AI techniques to deliver comprehensive payment intelligence, from transaction classification to predictive forecasting.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6755487" y="1406485"/>
            <a:ext cx="7485578" cy="884039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6755487" y="1391245"/>
            <a:ext cx="7485578" cy="6096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0328136" y="123646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0173" y="1338382"/>
            <a:ext cx="136088" cy="1360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84075" y="1689973"/>
            <a:ext cx="18384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Transaction Classification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6884075" y="1980486"/>
            <a:ext cx="72284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Supervised learning models automatically categorize payments by type, merchant, and purpose with 98%+ accuracy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6755487" y="2573893"/>
            <a:ext cx="7485578" cy="884039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6755487" y="2558653"/>
            <a:ext cx="7485578" cy="6096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0328136" y="240387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0173" y="2505789"/>
            <a:ext cx="136088" cy="1360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884075" y="28573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Anomaly Detection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6884075" y="3147893"/>
            <a:ext cx="72284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Unsupervised algorithms identify fraud patterns, duplicate payments, and unusual transaction behaviors in real-time</a:t>
            </a:r>
            <a:endParaRPr lang="en-US" sz="850" dirty="0"/>
          </a:p>
        </p:txBody>
      </p:sp>
      <p:sp>
        <p:nvSpPr>
          <p:cNvPr id="19" name="Shape 14"/>
          <p:cNvSpPr/>
          <p:nvPr/>
        </p:nvSpPr>
        <p:spPr>
          <a:xfrm>
            <a:off x="6755487" y="3741301"/>
            <a:ext cx="7485578" cy="884039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6755487" y="3726061"/>
            <a:ext cx="7485578" cy="6096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10328136" y="3571280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0173" y="3673197"/>
            <a:ext cx="136088" cy="13608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884075" y="40247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Trend Analysis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6884075" y="4315301"/>
            <a:ext cx="72284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Time-series models reveal payment patterns, seasonal variations, and emerging trends across all channels</a:t>
            </a:r>
            <a:endParaRPr lang="en-US" sz="850" dirty="0"/>
          </a:p>
        </p:txBody>
      </p:sp>
      <p:sp>
        <p:nvSpPr>
          <p:cNvPr id="25" name="Shape 19"/>
          <p:cNvSpPr/>
          <p:nvPr/>
        </p:nvSpPr>
        <p:spPr>
          <a:xfrm>
            <a:off x="6755487" y="4908709"/>
            <a:ext cx="7485578" cy="884039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6755487" y="4893469"/>
            <a:ext cx="7485578" cy="6096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1"/>
          <p:cNvSpPr/>
          <p:nvPr/>
        </p:nvSpPr>
        <p:spPr>
          <a:xfrm>
            <a:off x="10328136" y="4738688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0173" y="4840605"/>
            <a:ext cx="136088" cy="13608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884075" y="5192197"/>
            <a:ext cx="156198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Predictive Forecasting</a:t>
            </a:r>
            <a:endParaRPr lang="en-US" sz="1100" dirty="0"/>
          </a:p>
        </p:txBody>
      </p:sp>
      <p:sp>
        <p:nvSpPr>
          <p:cNvPr id="30" name="Text 23"/>
          <p:cNvSpPr/>
          <p:nvPr/>
        </p:nvSpPr>
        <p:spPr>
          <a:xfrm>
            <a:off x="6884075" y="5482709"/>
            <a:ext cx="72284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regression models predict future cash flows, payment volumes, and potential risk exposure</a:t>
            </a:r>
            <a:endParaRPr lang="en-US" sz="850" dirty="0"/>
          </a:p>
        </p:txBody>
      </p:sp>
      <p:sp>
        <p:nvSpPr>
          <p:cNvPr id="31" name="Shape 24"/>
          <p:cNvSpPr/>
          <p:nvPr/>
        </p:nvSpPr>
        <p:spPr>
          <a:xfrm>
            <a:off x="6755487" y="6076117"/>
            <a:ext cx="7485578" cy="884039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5"/>
          <p:cNvSpPr/>
          <p:nvPr/>
        </p:nvSpPr>
        <p:spPr>
          <a:xfrm>
            <a:off x="6755487" y="6060877"/>
            <a:ext cx="7485578" cy="6096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6"/>
          <p:cNvSpPr/>
          <p:nvPr/>
        </p:nvSpPr>
        <p:spPr>
          <a:xfrm>
            <a:off x="10328136" y="590609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0173" y="6008013"/>
            <a:ext cx="136088" cy="136088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6884075" y="6359604"/>
            <a:ext cx="14248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NLP Summarization</a:t>
            </a:r>
            <a:endParaRPr lang="en-US" sz="1100" dirty="0"/>
          </a:p>
        </p:txBody>
      </p:sp>
      <p:sp>
        <p:nvSpPr>
          <p:cNvPr id="36" name="Text 28"/>
          <p:cNvSpPr/>
          <p:nvPr/>
        </p:nvSpPr>
        <p:spPr>
          <a:xfrm>
            <a:off x="6884075" y="6650117"/>
            <a:ext cx="72284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processing generates human-readable summaries and enables conversational report queries</a:t>
            </a:r>
            <a:endParaRPr lang="en-US" sz="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162BC-4B4D-977A-8BE8-3C0DF149AFD5}"/>
              </a:ext>
            </a:extLst>
          </p:cNvPr>
          <p:cNvSpPr/>
          <p:nvPr/>
        </p:nvSpPr>
        <p:spPr>
          <a:xfrm>
            <a:off x="12897853" y="7801214"/>
            <a:ext cx="1624263" cy="3629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88808"/>
            <a:ext cx="1757839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201120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56792"/>
            <a:ext cx="1213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405777"/>
            <a:ext cx="8116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Smart Reporting Capabilities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681532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Auto-Generated Reports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526280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Daily, weekly, and monthly reports created automatically with zero manual intervention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125278" y="36815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Natural Language Summaries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452628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Plain English explanations of complex transaction data and insights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Dashboards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56884" y="417195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charts, graphs, and heat maps reveal payment trends at a glance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788491" y="36815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Conversational Queries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88491" y="4526280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questions in plain language: </a:t>
            </a:r>
            <a:r>
              <a:rPr lang="en-US" sz="1750" i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"Show failed payments last week"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 "Which merchant had the highest refund rate?"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8E508-D931-6C92-2B53-E0CB75D4274F}"/>
              </a:ext>
            </a:extLst>
          </p:cNvPr>
          <p:cNvSpPr/>
          <p:nvPr/>
        </p:nvSpPr>
        <p:spPr>
          <a:xfrm>
            <a:off x="12873789" y="7736305"/>
            <a:ext cx="1600200" cy="4090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5180" y="381119"/>
            <a:ext cx="1496258" cy="260390"/>
          </a:xfrm>
          <a:prstGeom prst="roundRect">
            <a:avLst>
              <a:gd name="adj" fmla="val 1788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568285" y="422672"/>
            <a:ext cx="1330047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&amp; COMPLIANCE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85180" y="696873"/>
            <a:ext cx="4488656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Enterprise-Grade Security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485180" y="1476494"/>
            <a:ext cx="273581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Built-In Security Measures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5180" y="1965841"/>
            <a:ext cx="69294" cy="69294"/>
          </a:xfrm>
          <a:prstGeom prst="roundRect">
            <a:avLst>
              <a:gd name="adj" fmla="val 659797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693063" y="1892260"/>
            <a:ext cx="2006679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End-to-End Encryption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93063" y="2247305"/>
            <a:ext cx="645306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AES-256 encryption for data at rest and TLS 1.3 for data in transit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85180" y="2819757"/>
            <a:ext cx="69294" cy="69294"/>
          </a:xfrm>
          <a:prstGeom prst="roundRect">
            <a:avLst>
              <a:gd name="adj" fmla="val 659797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693063" y="2746177"/>
            <a:ext cx="2256592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Role-Based Access Control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93063" y="3101221"/>
            <a:ext cx="645306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Granular permissions ensure users only see authorized transaction data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85180" y="3673673"/>
            <a:ext cx="69294" cy="69294"/>
          </a:xfrm>
          <a:prstGeom prst="roundRect">
            <a:avLst>
              <a:gd name="adj" fmla="val 659797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93063" y="3600093"/>
            <a:ext cx="229052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Comprehensive Audit Logs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93063" y="3955137"/>
            <a:ext cx="645306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Immutable logs track every data access, modification, and report generation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85180" y="4527590"/>
            <a:ext cx="69294" cy="69294"/>
          </a:xfrm>
          <a:prstGeom prst="roundRect">
            <a:avLst>
              <a:gd name="adj" fmla="val 659797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693063" y="4454009"/>
            <a:ext cx="199013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Regulatory Compliance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93063" y="4809053"/>
            <a:ext cx="645306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Built-in compliance with PCI-DSS, SOC 2, GDPR, and financial industry standards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699772" y="8310562"/>
            <a:ext cx="2235875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AI-Enhanced Security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699772" y="8709065"/>
            <a:ext cx="645306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machine learning models continuously monitor for fraudulent patterns, providing early detection that reduces financial risk by up to 85% compared to traditional rule-based systems.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7491889" y="8310562"/>
            <a:ext cx="15240" cy="841891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BC8BAFD5-3E7B-DAB9-4E30-7860FE21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69" y="2167363"/>
            <a:ext cx="8153738" cy="32983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4E90AA-F997-9985-8D91-9B78BE799CF8}"/>
              </a:ext>
            </a:extLst>
          </p:cNvPr>
          <p:cNvSpPr/>
          <p:nvPr/>
        </p:nvSpPr>
        <p:spPr>
          <a:xfrm>
            <a:off x="12849726" y="7712242"/>
            <a:ext cx="1684421" cy="4433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031706" y="576739"/>
            <a:ext cx="1240750" cy="292775"/>
          </a:xfrm>
          <a:prstGeom prst="roundRect">
            <a:avLst>
              <a:gd name="adj" fmla="val 1788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125170" y="623411"/>
            <a:ext cx="105382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IMPACT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031706" y="931783"/>
            <a:ext cx="5749885" cy="486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Measurable Business Benefits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6031706" y="1730335"/>
            <a:ext cx="2554605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95%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6335078" y="2439114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Faster Reporting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31706" y="2776061"/>
            <a:ext cx="2554605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insights replace hours-long manual report generation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780978" y="1730335"/>
            <a:ext cx="2554724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87%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9084469" y="2439114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Error Reduction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780978" y="2776061"/>
            <a:ext cx="255472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validation eliminates human error in data analysis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1530370" y="1730335"/>
            <a:ext cx="2554605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$2.4M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11833741" y="2439114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Annual Savings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1530370" y="2776061"/>
            <a:ext cx="2554605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operational costs and fraud losses per mid-size institution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8780978" y="3913465"/>
            <a:ext cx="2554724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10x</a:t>
            </a:r>
            <a:endParaRPr lang="en-US" sz="4000" dirty="0"/>
          </a:p>
        </p:txBody>
      </p:sp>
      <p:sp>
        <p:nvSpPr>
          <p:cNvPr id="16" name="Text 13"/>
          <p:cNvSpPr/>
          <p:nvPr/>
        </p:nvSpPr>
        <p:spPr>
          <a:xfrm>
            <a:off x="9084469" y="4622244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Faster Decisions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780978" y="4959191"/>
            <a:ext cx="255472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Executives make critical financial decisions in minutes, not days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031706" y="5788819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 Cases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031706" y="6188035"/>
            <a:ext cx="2402919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Banks &amp; financial institutions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031706" y="6491883"/>
            <a:ext cx="2402919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FinTech companies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031706" y="6795730"/>
            <a:ext cx="2402919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E-commerce platforms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031706" y="7099578"/>
            <a:ext cx="240291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High-volume payment processors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8822293" y="5788819"/>
            <a:ext cx="2323505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Real-World Applications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8822293" y="6188035"/>
            <a:ext cx="2402919" cy="1246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unusual payment spikes indicating fraud, identify failed transaction patterns for system improvements, and forecast cash flow with 92% accuracy.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11612880" y="5788819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 Stack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11612880" y="6188035"/>
            <a:ext cx="2487216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 Dashboard</a:t>
            </a:r>
            <a:endParaRPr lang="en-US" sz="12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Node.js, Python</a:t>
            </a:r>
            <a:endParaRPr lang="en-US" sz="12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AI/ML: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TensorFlow, Scikit-learn</a:t>
            </a:r>
            <a:endParaRPr lang="en-US" sz="12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Cloud: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AWS/GCP</a:t>
            </a:r>
            <a:endParaRPr lang="en-US" sz="12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35C0FA-D83A-43E6-0232-DB500953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41" y="2033054"/>
            <a:ext cx="5483216" cy="36554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AC21B1-613C-304D-01B2-80AC2F1DA4F6}"/>
              </a:ext>
            </a:extLst>
          </p:cNvPr>
          <p:cNvSpPr/>
          <p:nvPr/>
        </p:nvSpPr>
        <p:spPr>
          <a:xfrm>
            <a:off x="12843707" y="7712242"/>
            <a:ext cx="1702472" cy="4211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830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 Light</vt:lpstr>
      <vt:lpstr>Arial</vt:lpstr>
      <vt:lpstr>Merriweather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Pradeepthi Pathuri</dc:creator>
  <cp:lastModifiedBy>K.Madhu Mitha</cp:lastModifiedBy>
  <cp:revision>4</cp:revision>
  <dcterms:created xsi:type="dcterms:W3CDTF">2026-01-04T10:38:45Z</dcterms:created>
  <dcterms:modified xsi:type="dcterms:W3CDTF">2026-01-04T11:31:35Z</dcterms:modified>
</cp:coreProperties>
</file>